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7" autoAdjust="0"/>
  </p:normalViewPr>
  <p:slideViewPr>
    <p:cSldViewPr snapToGrid="0">
      <p:cViewPr>
        <p:scale>
          <a:sx n="130" d="100"/>
          <a:sy n="130" d="100"/>
        </p:scale>
        <p:origin x="630" y="-7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81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83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40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38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17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30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96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80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83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39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93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1837-51B0-41D6-83BC-EED4FA49C77B}" type="datetimeFigureOut">
              <a:rPr kumimoji="1" lang="ja-JP" altLang="en-US" smtClean="0"/>
              <a:t>2024/12/3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84471-11A9-41CD-81C9-A2B75B41F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76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96867" y="371434"/>
            <a:ext cx="16417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Ａ　材料と加工の技術（２）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2013" y="641763"/>
            <a:ext cx="3446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材料と加工の技術によって身近な問題を解決しよう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85119" y="971039"/>
            <a:ext cx="4162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（　　　）年（　　　）組（　　　）番　名前（　　　　　　　　　　　　　　　　　　　　　　　　　）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296867" y="1333500"/>
            <a:ext cx="6151558" cy="561975"/>
          </a:xfrm>
          <a:prstGeom prst="roundRect">
            <a:avLst/>
          </a:prstGeom>
          <a:noFill/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1234023" y="1333500"/>
            <a:ext cx="0" cy="56197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431020" y="1412340"/>
            <a:ext cx="736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+mj-lt"/>
              </a:rPr>
              <a:t>本質的な</a:t>
            </a:r>
            <a:endParaRPr kumimoji="1" lang="en-US" altLang="ja-JP" sz="1100" dirty="0">
              <a:latin typeface="+mj-lt"/>
            </a:endParaRPr>
          </a:p>
          <a:p>
            <a:pPr algn="ctr"/>
            <a:r>
              <a:rPr kumimoji="1" lang="ja-JP" altLang="en-US" sz="1100" dirty="0">
                <a:latin typeface="+mj-lt"/>
              </a:rPr>
              <a:t>問い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06011" y="1989004"/>
            <a:ext cx="635369" cy="388204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6867" y="2009566"/>
            <a:ext cx="647320" cy="33855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100" dirty="0">
                <a:latin typeface="+mj-lt"/>
                <a:ea typeface="Meiryo UI" panose="020B0604030504040204" pitchFamily="50" charset="-128"/>
              </a:rPr>
              <a:t>問題解決</a:t>
            </a:r>
            <a:endParaRPr kumimoji="1" lang="en-US" altLang="ja-JP" sz="1100" dirty="0">
              <a:latin typeface="+mj-lt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err="1">
                <a:latin typeface="+mj-lt"/>
                <a:ea typeface="Meiryo UI" panose="020B0604030504040204" pitchFamily="50" charset="-128"/>
              </a:rPr>
              <a:t>の過</a:t>
            </a:r>
            <a:r>
              <a:rPr kumimoji="1" lang="ja-JP" altLang="en-US" sz="1100" dirty="0">
                <a:latin typeface="+mj-lt"/>
                <a:ea typeface="Meiryo UI" panose="020B0604030504040204" pitchFamily="50" charset="-128"/>
              </a:rPr>
              <a:t>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39459" y="2603625"/>
            <a:ext cx="400110" cy="10599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問題の発見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306011" y="2453227"/>
            <a:ext cx="638176" cy="1440492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311987" y="4251509"/>
            <a:ext cx="647434" cy="709975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3298" y="4240775"/>
            <a:ext cx="615553" cy="7665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設定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42702" y="1504695"/>
            <a:ext cx="50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生活や社会の問題を解決する材料と加工の技術とは，どのようなものだろうか。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19666" y="2003559"/>
            <a:ext cx="20617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決定</a:t>
            </a:r>
            <a:r>
              <a:rPr kumimoji="1" lang="en-US" altLang="ja-JP" sz="1100" dirty="0"/>
              <a:t>】</a:t>
            </a:r>
            <a:r>
              <a:rPr kumimoji="1" lang="ja-JP" altLang="en-US" sz="1100" dirty="0"/>
              <a:t>私が解決したい問題は，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1039291" y="2268681"/>
            <a:ext cx="2380951" cy="1625038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39291" y="3961434"/>
            <a:ext cx="3759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○問題を解決するための課題（解決の方法）を設定しよう。　　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1117765" y="4287257"/>
            <a:ext cx="5359221" cy="709975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CD27BCF-3D26-2B14-E3EA-746ACE8723C1}"/>
              </a:ext>
            </a:extLst>
          </p:cNvPr>
          <p:cNvSpPr txBox="1"/>
          <p:nvPr/>
        </p:nvSpPr>
        <p:spPr>
          <a:xfrm>
            <a:off x="3588999" y="2011306"/>
            <a:ext cx="22493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 dirty="0"/>
              <a:t>解決したい問題の様子（写真など）</a:t>
            </a:r>
          </a:p>
        </p:txBody>
      </p:sp>
      <p:sp>
        <p:nvSpPr>
          <p:cNvPr id="37" name="角丸四角形 26">
            <a:extLst>
              <a:ext uri="{FF2B5EF4-FFF2-40B4-BE49-F238E27FC236}">
                <a16:creationId xmlns:a16="http://schemas.microsoft.com/office/drawing/2014/main" id="{821040DB-11D3-9E03-744B-09EB9EBA45F1}"/>
              </a:ext>
            </a:extLst>
          </p:cNvPr>
          <p:cNvSpPr/>
          <p:nvPr/>
        </p:nvSpPr>
        <p:spPr>
          <a:xfrm>
            <a:off x="3515809" y="2272916"/>
            <a:ext cx="2932033" cy="1636900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1">
            <a:extLst>
              <a:ext uri="{FF2B5EF4-FFF2-40B4-BE49-F238E27FC236}">
                <a16:creationId xmlns:a16="http://schemas.microsoft.com/office/drawing/2014/main" id="{E5DE52A0-0918-6AB1-0BDC-3FC43284FEC3}"/>
              </a:ext>
            </a:extLst>
          </p:cNvPr>
          <p:cNvSpPr/>
          <p:nvPr/>
        </p:nvSpPr>
        <p:spPr>
          <a:xfrm>
            <a:off x="314908" y="5384370"/>
            <a:ext cx="644513" cy="4150196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E95C2A5-4DDA-425A-BA87-259DA1425CC1}"/>
              </a:ext>
            </a:extLst>
          </p:cNvPr>
          <p:cNvGrpSpPr/>
          <p:nvPr/>
        </p:nvGrpSpPr>
        <p:grpSpPr>
          <a:xfrm>
            <a:off x="1167119" y="5170137"/>
            <a:ext cx="2543162" cy="2758180"/>
            <a:chOff x="1094914" y="6776386"/>
            <a:chExt cx="3121484" cy="2758180"/>
          </a:xfrm>
        </p:grpSpPr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F68009BB-EA92-BD59-A675-ACFB37B2C5E6}"/>
                </a:ext>
              </a:extLst>
            </p:cNvPr>
            <p:cNvSpPr txBox="1"/>
            <p:nvPr/>
          </p:nvSpPr>
          <p:spPr>
            <a:xfrm>
              <a:off x="2117724" y="6776386"/>
              <a:ext cx="96372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dirty="0"/>
                <a:t>【</a:t>
              </a:r>
              <a:r>
                <a:rPr kumimoji="1" lang="ja-JP" altLang="en-US" sz="1100" dirty="0"/>
                <a:t>イメージ図</a:t>
              </a:r>
              <a:r>
                <a:rPr kumimoji="1" lang="en-US" altLang="ja-JP" sz="1100" dirty="0"/>
                <a:t>】</a:t>
              </a:r>
              <a:endParaRPr kumimoji="1" lang="ja-JP" altLang="en-US" sz="1100" dirty="0"/>
            </a:p>
          </p:txBody>
        </p:sp>
        <p:sp>
          <p:nvSpPr>
            <p:cNvPr id="42" name="角丸四角形 9">
              <a:extLst>
                <a:ext uri="{FF2B5EF4-FFF2-40B4-BE49-F238E27FC236}">
                  <a16:creationId xmlns:a16="http://schemas.microsoft.com/office/drawing/2014/main" id="{AF15A901-0A1E-386D-EFF9-1AA875EE65C7}"/>
                </a:ext>
              </a:extLst>
            </p:cNvPr>
            <p:cNvSpPr/>
            <p:nvPr/>
          </p:nvSpPr>
          <p:spPr>
            <a:xfrm>
              <a:off x="1094914" y="7037996"/>
              <a:ext cx="3121484" cy="2496570"/>
            </a:xfrm>
            <a:prstGeom prst="roundRect">
              <a:avLst>
                <a:gd name="adj" fmla="val 4257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97D224E-CEF4-1AE5-6DB5-D78635ABD505}"/>
              </a:ext>
            </a:extLst>
          </p:cNvPr>
          <p:cNvSpPr txBox="1"/>
          <p:nvPr/>
        </p:nvSpPr>
        <p:spPr>
          <a:xfrm>
            <a:off x="439459" y="6877827"/>
            <a:ext cx="400110" cy="12347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設計</a:t>
            </a:r>
          </a:p>
        </p:txBody>
      </p:sp>
      <p:sp>
        <p:nvSpPr>
          <p:cNvPr id="11" name="上下矢印 10"/>
          <p:cNvSpPr/>
          <p:nvPr/>
        </p:nvSpPr>
        <p:spPr>
          <a:xfrm>
            <a:off x="537622" y="3900880"/>
            <a:ext cx="186906" cy="3398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548549" y="4991444"/>
            <a:ext cx="186906" cy="36296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7F36791-EE8F-4F9A-A54E-EA11B39CA1D6}"/>
              </a:ext>
            </a:extLst>
          </p:cNvPr>
          <p:cNvSpPr txBox="1"/>
          <p:nvPr/>
        </p:nvSpPr>
        <p:spPr>
          <a:xfrm>
            <a:off x="1293720" y="8681045"/>
            <a:ext cx="24775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課題を解決できるような工夫はあるかな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BC3E8FD-F8B4-4932-9214-05383A606142}"/>
              </a:ext>
            </a:extLst>
          </p:cNvPr>
          <p:cNvSpPr txBox="1"/>
          <p:nvPr/>
        </p:nvSpPr>
        <p:spPr>
          <a:xfrm>
            <a:off x="4001946" y="8112534"/>
            <a:ext cx="24775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ケガしそうなところはないかな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27DE9B-F251-418C-BFEC-598927DB1B6B}"/>
              </a:ext>
            </a:extLst>
          </p:cNvPr>
          <p:cNvSpPr txBox="1"/>
          <p:nvPr/>
        </p:nvSpPr>
        <p:spPr>
          <a:xfrm>
            <a:off x="1314136" y="8245365"/>
            <a:ext cx="2070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○構想した作品を評価しよう。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CEF429D-FBB1-41A8-BF74-A53A453A8527}"/>
              </a:ext>
            </a:extLst>
          </p:cNvPr>
          <p:cNvSpPr txBox="1"/>
          <p:nvPr/>
        </p:nvSpPr>
        <p:spPr>
          <a:xfrm>
            <a:off x="3999392" y="8698460"/>
            <a:ext cx="24775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長期間つかえそうかな</a:t>
            </a:r>
          </a:p>
        </p:txBody>
      </p:sp>
      <p:graphicFrame>
        <p:nvGraphicFramePr>
          <p:cNvPr id="31" name="表 31">
            <a:extLst>
              <a:ext uri="{FF2B5EF4-FFF2-40B4-BE49-F238E27FC236}">
                <a16:creationId xmlns:a16="http://schemas.microsoft.com/office/drawing/2014/main" id="{8F7EFC15-9B0A-4D24-96C1-B7427706A9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399336"/>
              </p:ext>
            </p:extLst>
          </p:nvPr>
        </p:nvGraphicFramePr>
        <p:xfrm>
          <a:off x="1378594" y="8984253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graphicFrame>
        <p:nvGraphicFramePr>
          <p:cNvPr id="50" name="表 31">
            <a:extLst>
              <a:ext uri="{FF2B5EF4-FFF2-40B4-BE49-F238E27FC236}">
                <a16:creationId xmlns:a16="http://schemas.microsoft.com/office/drawing/2014/main" id="{C29AA74C-C49F-4689-B280-F9B5779A27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508486"/>
              </p:ext>
            </p:extLst>
          </p:nvPr>
        </p:nvGraphicFramePr>
        <p:xfrm>
          <a:off x="4001946" y="8383865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graphicFrame>
        <p:nvGraphicFramePr>
          <p:cNvPr id="54" name="表 31">
            <a:extLst>
              <a:ext uri="{FF2B5EF4-FFF2-40B4-BE49-F238E27FC236}">
                <a16:creationId xmlns:a16="http://schemas.microsoft.com/office/drawing/2014/main" id="{F9AD2A89-7069-469B-91EC-E60CF781D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320629"/>
              </p:ext>
            </p:extLst>
          </p:nvPr>
        </p:nvGraphicFramePr>
        <p:xfrm>
          <a:off x="4001946" y="8969791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5E8F7F11-BFEF-4689-AB27-60C4E87B81A5}"/>
              </a:ext>
            </a:extLst>
          </p:cNvPr>
          <p:cNvGrpSpPr/>
          <p:nvPr/>
        </p:nvGrpSpPr>
        <p:grpSpPr>
          <a:xfrm>
            <a:off x="4066232" y="5167241"/>
            <a:ext cx="2543162" cy="2761076"/>
            <a:chOff x="1094914" y="6773490"/>
            <a:chExt cx="3121484" cy="2761076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22467283-8CB4-4B99-AEE4-FAAECBB3FAFE}"/>
                </a:ext>
              </a:extLst>
            </p:cNvPr>
            <p:cNvSpPr txBox="1"/>
            <p:nvPr/>
          </p:nvSpPr>
          <p:spPr>
            <a:xfrm>
              <a:off x="1993890" y="6773490"/>
              <a:ext cx="130093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dirty="0"/>
                <a:t>【</a:t>
              </a:r>
              <a:r>
                <a:rPr kumimoji="1" lang="ja-JP" altLang="en-US" sz="1100" dirty="0"/>
                <a:t>修正後の図</a:t>
              </a:r>
              <a:r>
                <a:rPr kumimoji="1" lang="en-US" altLang="ja-JP" sz="1100" dirty="0"/>
                <a:t>】</a:t>
              </a:r>
              <a:endParaRPr kumimoji="1" lang="ja-JP" altLang="en-US" sz="1100" dirty="0"/>
            </a:p>
          </p:txBody>
        </p:sp>
        <p:sp>
          <p:nvSpPr>
            <p:cNvPr id="58" name="角丸四角形 9">
              <a:extLst>
                <a:ext uri="{FF2B5EF4-FFF2-40B4-BE49-F238E27FC236}">
                  <a16:creationId xmlns:a16="http://schemas.microsoft.com/office/drawing/2014/main" id="{E234B002-80E2-40B8-BEB0-0F9A73480015}"/>
                </a:ext>
              </a:extLst>
            </p:cNvPr>
            <p:cNvSpPr/>
            <p:nvPr/>
          </p:nvSpPr>
          <p:spPr>
            <a:xfrm>
              <a:off x="1094914" y="7037996"/>
              <a:ext cx="3121484" cy="2496570"/>
            </a:xfrm>
            <a:prstGeom prst="roundRect">
              <a:avLst>
                <a:gd name="adj" fmla="val 4257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3" name="矢印: 右 22">
            <a:extLst>
              <a:ext uri="{FF2B5EF4-FFF2-40B4-BE49-F238E27FC236}">
                <a16:creationId xmlns:a16="http://schemas.microsoft.com/office/drawing/2014/main" id="{0B74ABFC-8762-4312-B808-7AA540162E29}"/>
              </a:ext>
            </a:extLst>
          </p:cNvPr>
          <p:cNvSpPr/>
          <p:nvPr/>
        </p:nvSpPr>
        <p:spPr>
          <a:xfrm>
            <a:off x="3723917" y="6545387"/>
            <a:ext cx="355951" cy="253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96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64681" y="1929977"/>
            <a:ext cx="400110" cy="11551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製　　作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5884" y="4953000"/>
            <a:ext cx="400110" cy="20459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評価、改善・修正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50883" y="1937026"/>
            <a:ext cx="642046" cy="1122654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354916" y="3476659"/>
            <a:ext cx="642046" cy="6204370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ACD3F4E-BFD5-4936-AC06-49E400779EC5}"/>
              </a:ext>
            </a:extLst>
          </p:cNvPr>
          <p:cNvGrpSpPr/>
          <p:nvPr/>
        </p:nvGrpSpPr>
        <p:grpSpPr>
          <a:xfrm>
            <a:off x="1147732" y="1964301"/>
            <a:ext cx="5268158" cy="1106107"/>
            <a:chOff x="1110358" y="326415"/>
            <a:chExt cx="5268158" cy="1106107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157F70F-06A0-72DF-A5F4-C8B068D63E71}"/>
                </a:ext>
              </a:extLst>
            </p:cNvPr>
            <p:cNvSpPr txBox="1"/>
            <p:nvPr/>
          </p:nvSpPr>
          <p:spPr>
            <a:xfrm>
              <a:off x="1110358" y="347258"/>
              <a:ext cx="38908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/>
                <a:t>○作業効率や作業をしやすいよいうに工夫したことはありますか</a:t>
              </a:r>
            </a:p>
          </p:txBody>
        </p:sp>
        <p:sp>
          <p:nvSpPr>
            <p:cNvPr id="15" name="角丸四角形 9">
              <a:extLst>
                <a:ext uri="{FF2B5EF4-FFF2-40B4-BE49-F238E27FC236}">
                  <a16:creationId xmlns:a16="http://schemas.microsoft.com/office/drawing/2014/main" id="{067C0B6C-6B60-EE2F-DC74-D28C860D0079}"/>
                </a:ext>
              </a:extLst>
            </p:cNvPr>
            <p:cNvSpPr/>
            <p:nvPr/>
          </p:nvSpPr>
          <p:spPr>
            <a:xfrm>
              <a:off x="1121530" y="326415"/>
              <a:ext cx="5256986" cy="1106107"/>
            </a:xfrm>
            <a:prstGeom prst="roundRect">
              <a:avLst>
                <a:gd name="adj" fmla="val 4257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63FA629-F750-7673-E3FC-B811020E1821}"/>
              </a:ext>
            </a:extLst>
          </p:cNvPr>
          <p:cNvSpPr txBox="1"/>
          <p:nvPr/>
        </p:nvSpPr>
        <p:spPr>
          <a:xfrm>
            <a:off x="2159545" y="3264764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完成品図</a:t>
            </a:r>
            <a:r>
              <a:rPr kumimoji="1" lang="en-US" altLang="ja-JP" sz="1100" dirty="0"/>
              <a:t>】</a:t>
            </a:r>
            <a:endParaRPr kumimoji="1" lang="ja-JP" altLang="en-US" sz="11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7FD271C-B4B2-525A-6604-C88CC307B2AA}"/>
              </a:ext>
            </a:extLst>
          </p:cNvPr>
          <p:cNvSpPr txBox="1"/>
          <p:nvPr/>
        </p:nvSpPr>
        <p:spPr>
          <a:xfrm>
            <a:off x="4427159" y="6351157"/>
            <a:ext cx="23182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〇友達の作品を見て、自分の作品に</a:t>
            </a:r>
            <a:endParaRPr kumimoji="1" lang="en-US" altLang="ja-JP" sz="1100" b="1" dirty="0"/>
          </a:p>
          <a:p>
            <a:r>
              <a:rPr kumimoji="1" lang="ja-JP" altLang="en-US" sz="1100" b="1" dirty="0"/>
              <a:t>　 取り入れたいことをかきましょう。</a:t>
            </a:r>
          </a:p>
        </p:txBody>
      </p:sp>
      <p:sp>
        <p:nvSpPr>
          <p:cNvPr id="44" name="角丸四角形 26">
            <a:extLst>
              <a:ext uri="{FF2B5EF4-FFF2-40B4-BE49-F238E27FC236}">
                <a16:creationId xmlns:a16="http://schemas.microsoft.com/office/drawing/2014/main" id="{AD6C73AF-BD79-5B35-2491-F610D3F1159B}"/>
              </a:ext>
            </a:extLst>
          </p:cNvPr>
          <p:cNvSpPr/>
          <p:nvPr/>
        </p:nvSpPr>
        <p:spPr>
          <a:xfrm>
            <a:off x="4587402" y="6872004"/>
            <a:ext cx="1988060" cy="2783760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上下矢印 24"/>
          <p:cNvSpPr/>
          <p:nvPr/>
        </p:nvSpPr>
        <p:spPr>
          <a:xfrm>
            <a:off x="598081" y="3112506"/>
            <a:ext cx="186906" cy="3398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9">
            <a:extLst>
              <a:ext uri="{FF2B5EF4-FFF2-40B4-BE49-F238E27FC236}">
                <a16:creationId xmlns:a16="http://schemas.microsoft.com/office/drawing/2014/main" id="{AF15A901-0A1E-386D-EFF9-1AA875EE65C7}"/>
              </a:ext>
            </a:extLst>
          </p:cNvPr>
          <p:cNvSpPr/>
          <p:nvPr/>
        </p:nvSpPr>
        <p:spPr>
          <a:xfrm>
            <a:off x="1121530" y="3547218"/>
            <a:ext cx="2993270" cy="2729482"/>
          </a:xfrm>
          <a:prstGeom prst="roundRect">
            <a:avLst>
              <a:gd name="adj" fmla="val 4257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7D4CA6C-8B38-4ADD-A43F-C9DE102DEA46}"/>
              </a:ext>
            </a:extLst>
          </p:cNvPr>
          <p:cNvSpPr txBox="1"/>
          <p:nvPr/>
        </p:nvSpPr>
        <p:spPr>
          <a:xfrm>
            <a:off x="1106068" y="6376313"/>
            <a:ext cx="31582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☆作品の修正案、改善案を等角図でかいてみよう。</a:t>
            </a:r>
          </a:p>
        </p:txBody>
      </p:sp>
      <p:sp>
        <p:nvSpPr>
          <p:cNvPr id="36" name="角丸四角形 26">
            <a:extLst>
              <a:ext uri="{FF2B5EF4-FFF2-40B4-BE49-F238E27FC236}">
                <a16:creationId xmlns:a16="http://schemas.microsoft.com/office/drawing/2014/main" id="{6D88C09C-0EF3-40F5-C539-D73BC99C79B5}"/>
              </a:ext>
            </a:extLst>
          </p:cNvPr>
          <p:cNvSpPr/>
          <p:nvPr/>
        </p:nvSpPr>
        <p:spPr>
          <a:xfrm>
            <a:off x="1147732" y="6872004"/>
            <a:ext cx="3159989" cy="2783760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6562253-F65E-4F29-8695-DD3AB6B2100C}"/>
              </a:ext>
            </a:extLst>
          </p:cNvPr>
          <p:cNvGrpSpPr/>
          <p:nvPr/>
        </p:nvGrpSpPr>
        <p:grpSpPr>
          <a:xfrm>
            <a:off x="4253284" y="3584884"/>
            <a:ext cx="2490266" cy="1926881"/>
            <a:chOff x="4223096" y="2300592"/>
            <a:chExt cx="2490266" cy="1926881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FD4D33-414F-1C44-D4BF-A625D313369C}"/>
                </a:ext>
              </a:extLst>
            </p:cNvPr>
            <p:cNvSpPr txBox="1"/>
            <p:nvPr/>
          </p:nvSpPr>
          <p:spPr>
            <a:xfrm>
              <a:off x="4223096" y="2300592"/>
              <a:ext cx="22605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b="1" dirty="0"/>
                <a:t>〇完成した自分の作品を評価しよう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117100D-EA5D-4759-880E-188A4DABB7D8}"/>
                </a:ext>
              </a:extLst>
            </p:cNvPr>
            <p:cNvSpPr txBox="1"/>
            <p:nvPr/>
          </p:nvSpPr>
          <p:spPr>
            <a:xfrm>
              <a:off x="4235768" y="2590061"/>
              <a:ext cx="247759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課題を解決できるような工夫はあるかな</a:t>
              </a: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AB6D2B75-05FA-4A7E-B8D2-74881C0E56C8}"/>
                </a:ext>
              </a:extLst>
            </p:cNvPr>
            <p:cNvSpPr txBox="1"/>
            <p:nvPr/>
          </p:nvSpPr>
          <p:spPr>
            <a:xfrm>
              <a:off x="4235768" y="3281809"/>
              <a:ext cx="247759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ケガしそうなところはないかな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57FC660B-328A-4061-845F-96A68661713E}"/>
                </a:ext>
              </a:extLst>
            </p:cNvPr>
            <p:cNvSpPr txBox="1"/>
            <p:nvPr/>
          </p:nvSpPr>
          <p:spPr>
            <a:xfrm>
              <a:off x="4223096" y="3973557"/>
              <a:ext cx="247759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長期間つかえそうかな</a:t>
              </a:r>
            </a:p>
          </p:txBody>
        </p:sp>
      </p:grpSp>
      <p:graphicFrame>
        <p:nvGraphicFramePr>
          <p:cNvPr id="40" name="表 31">
            <a:extLst>
              <a:ext uri="{FF2B5EF4-FFF2-40B4-BE49-F238E27FC236}">
                <a16:creationId xmlns:a16="http://schemas.microsoft.com/office/drawing/2014/main" id="{F922CB4A-B126-4B4F-8FCF-CDD539B0A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670044"/>
              </p:ext>
            </p:extLst>
          </p:nvPr>
        </p:nvGraphicFramePr>
        <p:xfrm>
          <a:off x="4295596" y="5522448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graphicFrame>
        <p:nvGraphicFramePr>
          <p:cNvPr id="41" name="表 31">
            <a:extLst>
              <a:ext uri="{FF2B5EF4-FFF2-40B4-BE49-F238E27FC236}">
                <a16:creationId xmlns:a16="http://schemas.microsoft.com/office/drawing/2014/main" id="{ED78921C-E1C6-4ED9-ADBC-89E90A936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720998"/>
              </p:ext>
            </p:extLst>
          </p:nvPr>
        </p:nvGraphicFramePr>
        <p:xfrm>
          <a:off x="4307721" y="4850326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graphicFrame>
        <p:nvGraphicFramePr>
          <p:cNvPr id="42" name="表 31">
            <a:extLst>
              <a:ext uri="{FF2B5EF4-FFF2-40B4-BE49-F238E27FC236}">
                <a16:creationId xmlns:a16="http://schemas.microsoft.com/office/drawing/2014/main" id="{F32B229B-9786-4094-9022-6889E5665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95861"/>
              </p:ext>
            </p:extLst>
          </p:nvPr>
        </p:nvGraphicFramePr>
        <p:xfrm>
          <a:off x="4295596" y="4196911"/>
          <a:ext cx="2175930" cy="297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5186">
                  <a:extLst>
                    <a:ext uri="{9D8B030D-6E8A-4147-A177-3AD203B41FA5}">
                      <a16:colId xmlns:a16="http://schemas.microsoft.com/office/drawing/2014/main" val="1179868800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154689096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4112474917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2143062675"/>
                    </a:ext>
                  </a:extLst>
                </a:gridCol>
                <a:gridCol w="435186">
                  <a:extLst>
                    <a:ext uri="{9D8B030D-6E8A-4147-A177-3AD203B41FA5}">
                      <a16:colId xmlns:a16="http://schemas.microsoft.com/office/drawing/2014/main" val="3399660345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61843"/>
                  </a:ext>
                </a:extLst>
              </a:tr>
            </a:tbl>
          </a:graphicData>
        </a:graphic>
      </p:graphicFrame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7A7BD9A2-4198-4EF2-B160-CC90A73CEDEB}"/>
              </a:ext>
            </a:extLst>
          </p:cNvPr>
          <p:cNvSpPr txBox="1"/>
          <p:nvPr/>
        </p:nvSpPr>
        <p:spPr>
          <a:xfrm>
            <a:off x="1958347" y="6584620"/>
            <a:ext cx="1412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修正、改善後の図</a:t>
            </a:r>
            <a:r>
              <a:rPr kumimoji="1" lang="en-US" altLang="ja-JP" sz="1100" dirty="0"/>
              <a:t>】</a:t>
            </a:r>
            <a:endParaRPr kumimoji="1" lang="ja-JP" altLang="en-US" sz="11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0CA5C5A-1F14-467F-8E61-7AC53436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358" y="240257"/>
            <a:ext cx="5633192" cy="1268078"/>
          </a:xfrm>
          <a:prstGeom prst="rect">
            <a:avLst/>
          </a:prstGeom>
        </p:spPr>
      </p:pic>
      <p:sp>
        <p:nvSpPr>
          <p:cNvPr id="27" name="角丸四角形 10">
            <a:extLst>
              <a:ext uri="{FF2B5EF4-FFF2-40B4-BE49-F238E27FC236}">
                <a16:creationId xmlns:a16="http://schemas.microsoft.com/office/drawing/2014/main" id="{7F2F5442-ED07-4A87-9F2E-5BADC6C6FF7D}"/>
              </a:ext>
            </a:extLst>
          </p:cNvPr>
          <p:cNvSpPr/>
          <p:nvPr/>
        </p:nvSpPr>
        <p:spPr>
          <a:xfrm>
            <a:off x="337234" y="415829"/>
            <a:ext cx="642046" cy="1122654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1B4C95D-9E5D-4655-8A3A-C115FF1F376F}"/>
              </a:ext>
            </a:extLst>
          </p:cNvPr>
          <p:cNvSpPr txBox="1"/>
          <p:nvPr/>
        </p:nvSpPr>
        <p:spPr>
          <a:xfrm>
            <a:off x="473046" y="414602"/>
            <a:ext cx="400110" cy="11551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計　　画</a:t>
            </a:r>
          </a:p>
        </p:txBody>
      </p:sp>
      <p:sp>
        <p:nvSpPr>
          <p:cNvPr id="29" name="上下矢印 24">
            <a:extLst>
              <a:ext uri="{FF2B5EF4-FFF2-40B4-BE49-F238E27FC236}">
                <a16:creationId xmlns:a16="http://schemas.microsoft.com/office/drawing/2014/main" id="{009BE9B3-4867-4A96-A2CE-DCF77172970B}"/>
              </a:ext>
            </a:extLst>
          </p:cNvPr>
          <p:cNvSpPr/>
          <p:nvPr/>
        </p:nvSpPr>
        <p:spPr>
          <a:xfrm>
            <a:off x="578453" y="1579936"/>
            <a:ext cx="186906" cy="3398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6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21890" y="440294"/>
            <a:ext cx="12666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学習の足あと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519833"/>
              </p:ext>
            </p:extLst>
          </p:nvPr>
        </p:nvGraphicFramePr>
        <p:xfrm>
          <a:off x="381000" y="778848"/>
          <a:ext cx="6096000" cy="7288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1">
                  <a:extLst>
                    <a:ext uri="{9D8B030D-6E8A-4147-A177-3AD203B41FA5}">
                      <a16:colId xmlns:a16="http://schemas.microsoft.com/office/drawing/2014/main" val="2767518538"/>
                    </a:ext>
                  </a:extLst>
                </a:gridCol>
                <a:gridCol w="1002585">
                  <a:extLst>
                    <a:ext uri="{9D8B030D-6E8A-4147-A177-3AD203B41FA5}">
                      <a16:colId xmlns:a16="http://schemas.microsoft.com/office/drawing/2014/main" val="2576910568"/>
                    </a:ext>
                  </a:extLst>
                </a:gridCol>
                <a:gridCol w="1597739">
                  <a:extLst>
                    <a:ext uri="{9D8B030D-6E8A-4147-A177-3AD203B41FA5}">
                      <a16:colId xmlns:a16="http://schemas.microsoft.com/office/drawing/2014/main" val="3447123826"/>
                    </a:ext>
                  </a:extLst>
                </a:gridCol>
                <a:gridCol w="1887484">
                  <a:extLst>
                    <a:ext uri="{9D8B030D-6E8A-4147-A177-3AD203B41FA5}">
                      <a16:colId xmlns:a16="http://schemas.microsoft.com/office/drawing/2014/main" val="135414782"/>
                    </a:ext>
                  </a:extLst>
                </a:gridCol>
                <a:gridCol w="1170041">
                  <a:extLst>
                    <a:ext uri="{9D8B030D-6E8A-4147-A177-3AD203B41FA5}">
                      <a16:colId xmlns:a16="http://schemas.microsoft.com/office/drawing/2014/main" val="2764789302"/>
                    </a:ext>
                  </a:extLst>
                </a:gridCol>
              </a:tblGrid>
              <a:tr h="95310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問題解決の過程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できるようになるまで取り組んだこと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○できるようになったこと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△できなかったこと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できなかったことに対してどう学んだか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次の学びに生かしたいこと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896551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問題の発見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39073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課題の設定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916097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設計・計画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318905"/>
                  </a:ext>
                </a:extLst>
              </a:tr>
              <a:tr h="478341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製　　　　　作</a:t>
                      </a:r>
                    </a:p>
                  </a:txBody>
                  <a:tcPr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けがき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527908"/>
                  </a:ext>
                </a:extLst>
              </a:tr>
              <a:tr h="47834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切断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502615"/>
                  </a:ext>
                </a:extLst>
              </a:tr>
              <a:tr h="47834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部品加工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512436"/>
                  </a:ext>
                </a:extLst>
              </a:tr>
              <a:tr h="47834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検査・修正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761484"/>
                  </a:ext>
                </a:extLst>
              </a:tr>
              <a:tr h="59548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仮組立て・接合部のけがき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044301"/>
                  </a:ext>
                </a:extLst>
              </a:tr>
              <a:tr h="47834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下穴あけ・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組立て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376950"/>
                  </a:ext>
                </a:extLst>
              </a:tr>
              <a:tr h="478341">
                <a:tc v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仕上げ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873381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評価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918487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改善・修正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80860"/>
                  </a:ext>
                </a:extLst>
              </a:tr>
              <a:tr h="4783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新たな問題の発見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564784"/>
                  </a:ext>
                </a:extLst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63254"/>
              </p:ext>
            </p:extLst>
          </p:nvPr>
        </p:nvGraphicFramePr>
        <p:xfrm>
          <a:off x="381000" y="8181975"/>
          <a:ext cx="6095999" cy="128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99">
                  <a:extLst>
                    <a:ext uri="{9D8B030D-6E8A-4147-A177-3AD203B41FA5}">
                      <a16:colId xmlns:a16="http://schemas.microsoft.com/office/drawing/2014/main" val="689981403"/>
                    </a:ext>
                  </a:extLst>
                </a:gridCol>
              </a:tblGrid>
              <a:tr h="128373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生活や生活や社会の問題を解決する材料と加工の技術とは，どのようなものだろうか。</a:t>
                      </a:r>
                    </a:p>
                    <a:p>
                      <a:r>
                        <a:rPr kumimoji="1" lang="ja-JP" altLang="en-US" sz="1200" dirty="0"/>
                        <a:t>社会の問題を解決する材料と加工の技術とは，どのようなものだろうか。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89738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17EB5B-81E9-3BD0-2B26-01F4AFDAECD2}"/>
              </a:ext>
            </a:extLst>
          </p:cNvPr>
          <p:cNvSpPr txBox="1"/>
          <p:nvPr/>
        </p:nvSpPr>
        <p:spPr>
          <a:xfrm>
            <a:off x="381000" y="8181975"/>
            <a:ext cx="47612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生活や社会の問題を解決する材料と加工の技術とは，どのようなものだろうか。</a:t>
            </a:r>
          </a:p>
        </p:txBody>
      </p:sp>
    </p:spTree>
    <p:extLst>
      <p:ext uri="{BB962C8B-B14F-4D97-AF65-F5344CB8AC3E}">
        <p14:creationId xmlns:p14="http://schemas.microsoft.com/office/powerpoint/2010/main" val="2971360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-R"/>
        <a:ea typeface="UD デジタル 教科書体 NK-R"/>
        <a:cs typeface=""/>
      </a:majorFont>
      <a:minorFont>
        <a:latin typeface="UD デジタル 教科書体 NK-R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415</Words>
  <Application>Microsoft Office PowerPoint</Application>
  <PresentationFormat>A4 210 x 297 mm</PresentationFormat>
  <Paragraphs>89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UD デジタル 教科書体 NK-R</vt:lpstr>
      <vt:lpstr>UD デジタル 教科書体 N-R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大栗　一敏</dc:creator>
  <cp:lastModifiedBy>一宮　啓子</cp:lastModifiedBy>
  <cp:revision>50</cp:revision>
  <cp:lastPrinted>2022-07-18T06:57:50Z</cp:lastPrinted>
  <dcterms:created xsi:type="dcterms:W3CDTF">2022-06-16T09:19:37Z</dcterms:created>
  <dcterms:modified xsi:type="dcterms:W3CDTF">2024-12-03T02:36:03Z</dcterms:modified>
</cp:coreProperties>
</file>